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269" r:id="rId3"/>
    <p:sldId id="266" r:id="rId4"/>
    <p:sldId id="276" r:id="rId5"/>
    <p:sldId id="277" r:id="rId6"/>
    <p:sldId id="278" r:id="rId7"/>
    <p:sldId id="288" r:id="rId8"/>
    <p:sldId id="271" r:id="rId9"/>
    <p:sldId id="279" r:id="rId10"/>
    <p:sldId id="270" r:id="rId11"/>
    <p:sldId id="274" r:id="rId12"/>
    <p:sldId id="281" r:id="rId13"/>
    <p:sldId id="282" r:id="rId14"/>
    <p:sldId id="272" r:id="rId15"/>
    <p:sldId id="283" r:id="rId16"/>
    <p:sldId id="273" r:id="rId17"/>
    <p:sldId id="280" r:id="rId18"/>
    <p:sldId id="291" r:id="rId19"/>
    <p:sldId id="290" r:id="rId20"/>
    <p:sldId id="289" r:id="rId21"/>
    <p:sldId id="284" r:id="rId22"/>
    <p:sldId id="285" r:id="rId23"/>
    <p:sldId id="286" r:id="rId24"/>
    <p:sldId id="287" r:id="rId25"/>
    <p:sldId id="292" r:id="rId26"/>
    <p:sldId id="293" r:id="rId27"/>
    <p:sldId id="26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01" autoAdjust="0"/>
    <p:restoredTop sz="86408" autoAdjust="0"/>
  </p:normalViewPr>
  <p:slideViewPr>
    <p:cSldViewPr>
      <p:cViewPr varScale="1">
        <p:scale>
          <a:sx n="107" d="100"/>
          <a:sy n="107" d="100"/>
        </p:scale>
        <p:origin x="151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File:Nightingale-mortality.jpg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9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r>
              <a:rPr lang="en-US" baseline="0" dirty="0" smtClean="0"/>
              <a:t> some notable possible exceptions such as a social tool where the exploration and presentation are co-</a:t>
            </a:r>
            <a:r>
              <a:rPr lang="en-US" baseline="0" dirty="0" err="1" smtClean="0"/>
              <a:t>occuring</a:t>
            </a:r>
            <a:r>
              <a:rPr lang="en-US" baseline="0" dirty="0" smtClean="0"/>
              <a:t>, but even then you can bet that there were visualizations for analysis before making choices around the social presentation.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7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Several genres. These include.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68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process of analysis there are bumps along the way as we’ve learned.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41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amsantac.co</a:t>
            </a:r>
            <a:r>
              <a:rPr lang="en-US" dirty="0" smtClean="0"/>
              <a:t>/images/2016-06-29-reproducibility-arcpy-jupyter-notebook-r-fig-8.jpg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60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Several genres. These include.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6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self directed.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rgbClr val="FFFFFF"/>
                </a:solidFill>
              </a:rPr>
              <a:t>http://</a:t>
            </a:r>
            <a:r>
              <a:rPr lang="en-US" dirty="0" err="1" smtClean="0">
                <a:solidFill>
                  <a:srgbClr val="FFFFFF"/>
                </a:solidFill>
              </a:rPr>
              <a:t>www.ancient-origins.net</a:t>
            </a:r>
            <a:r>
              <a:rPr lang="en-US" dirty="0" smtClean="0">
                <a:solidFill>
                  <a:srgbClr val="FFFFFF"/>
                </a:solidFill>
              </a:rPr>
              <a:t>/myths-legends/story-ragnarok-and-apocalypse-001352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27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faculty.washington.edu</a:t>
            </a:r>
            <a:r>
              <a:rPr lang="en-US" dirty="0" smtClean="0"/>
              <a:t>/</a:t>
            </a:r>
            <a:r>
              <a:rPr lang="en-US" dirty="0" err="1" smtClean="0"/>
              <a:t>jhullman</a:t>
            </a:r>
            <a:r>
              <a:rPr lang="en-US" dirty="0" smtClean="0"/>
              <a:t>/</a:t>
            </a:r>
            <a:r>
              <a:rPr lang="en-US" dirty="0" err="1" smtClean="0"/>
              <a:t>vis_rhetoric.pdf</a:t>
            </a:r>
            <a:endParaRPr lang="en-US" dirty="0" smtClean="0"/>
          </a:p>
          <a:p>
            <a:r>
              <a:rPr lang="en-US" dirty="0" smtClean="0"/>
              <a:t>Visualization Rhetoric: Framing Effects in Narrative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76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76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Bios for authorship can</a:t>
            </a:r>
            <a:r>
              <a:rPr lang="en-US" baseline="0" dirty="0" smtClean="0"/>
              <a:t> </a:t>
            </a:r>
            <a:r>
              <a:rPr lang="en-US" dirty="0" smtClean="0"/>
              <a:t>provide</a:t>
            </a:r>
            <a:r>
              <a:rPr lang="en-US" baseline="0" dirty="0" smtClean="0"/>
              <a:t> further info about the designer and give context for possible bias that might have arisen.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2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</a:t>
            </a:r>
            <a:r>
              <a:rPr lang="en-US" baseline="0" dirty="0" smtClean="0"/>
              <a:t> from another source but found: https://</a:t>
            </a:r>
            <a:r>
              <a:rPr lang="en-US" baseline="0" dirty="0" err="1" smtClean="0"/>
              <a:t>sandrarendgen.wordpress.com</a:t>
            </a:r>
            <a:r>
              <a:rPr lang="en-US" baseline="0" dirty="0" smtClean="0"/>
              <a:t>/2013/06/22/the-forgotten-maps-of-</a:t>
            </a:r>
            <a:r>
              <a:rPr lang="en-US" baseline="0" dirty="0" err="1" smtClean="0"/>
              <a:t>minard</a:t>
            </a:r>
            <a:r>
              <a:rPr lang="en-US" baseline="0" dirty="0" smtClean="0"/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Here is an example from 1864 of how </a:t>
            </a:r>
            <a:r>
              <a:rPr lang="en-US" dirty="0" err="1" smtClean="0"/>
              <a:t>Minard</a:t>
            </a:r>
            <a:r>
              <a:rPr lang="en-US" dirty="0" smtClean="0"/>
              <a:t> used the graphical representation of the circulation of goods as a </a:t>
            </a:r>
            <a:r>
              <a:rPr lang="en-US" b="1" dirty="0" smtClean="0"/>
              <a:t>tool of investigating</a:t>
            </a:r>
            <a:r>
              <a:rPr lang="en-US" dirty="0" smtClean="0"/>
              <a:t> economical and infrastructural questions. The map shows how much meat was exported by railway from various regions of France to accommodate the capital Paris during the year 1862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Minard’s</a:t>
            </a:r>
            <a:r>
              <a:rPr lang="en-US" baseline="0" dirty="0" smtClean="0"/>
              <a:t> that </a:t>
            </a:r>
            <a:r>
              <a:rPr lang="en-US" baseline="0" dirty="0" err="1" smtClean="0"/>
              <a:t>Tufte</a:t>
            </a:r>
            <a:r>
              <a:rPr lang="en-US" baseline="0" dirty="0" smtClean="0"/>
              <a:t> brought to even greater attention. Whether you believe this is the best graphic to show, it does a lot well,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61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have an interactive version that actually doesn’t do as good a</a:t>
            </a:r>
            <a:r>
              <a:rPr lang="en-US" baseline="0" dirty="0" smtClean="0"/>
              <a:t> job of highlighting. Technology and having greater amount of ways of updating, showing, and interacting with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2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Unpack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6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“Visualization researchers often tacitly assume that the tools used for analysis are usable for presentation just as well as for their original purpose. We believe that to be a very limiting assumption.” Robert </a:t>
            </a:r>
            <a:r>
              <a:rPr lang="en-US" dirty="0" err="1" smtClean="0"/>
              <a:t>Kosera</a:t>
            </a:r>
            <a:r>
              <a:rPr lang="en-US" dirty="0" smtClean="0"/>
              <a:t> and Jock </a:t>
            </a:r>
            <a:r>
              <a:rPr lang="en-US" dirty="0" err="1" smtClean="0"/>
              <a:t>Mackinlay</a:t>
            </a:r>
            <a:r>
              <a:rPr lang="en-US" dirty="0" smtClean="0"/>
              <a:t> of Tableau research.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dataplusscience.com</a:t>
            </a:r>
            <a:r>
              <a:rPr lang="en-US" dirty="0" smtClean="0"/>
              <a:t>/files/Kosara_Computer_2013.pdf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8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dataplusscience.com</a:t>
            </a:r>
            <a:r>
              <a:rPr lang="en-US" dirty="0" smtClean="0"/>
              <a:t>/files/Kosara_Computer_2013.pdf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8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 IMAGE unfurl</a:t>
            </a:r>
            <a:r>
              <a:rPr lang="en-US" baseline="0" dirty="0" smtClean="0"/>
              <a:t> the previous image into a data story that brings up when it is presented. Think back to visualization supporting insights/ tasks – insights for who and when? Have the insights for you as the data scientist and analyst and then communicating those to a broader audience.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61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</a:t>
            </a:r>
            <a:r>
              <a:rPr lang="en-US" dirty="0" err="1" smtClean="0"/>
              <a:t>overlayed</a:t>
            </a:r>
            <a:r>
              <a:rPr lang="en-US" dirty="0" smtClean="0"/>
              <a:t> on graphic</a:t>
            </a:r>
            <a:r>
              <a:rPr lang="en-US" baseline="0" dirty="0" smtClean="0"/>
              <a:t> of how visualization you create for analysis are different than presentation.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0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oynter.org/2009/using-data-visualization-as-a-reporting-tool-can-reveal-storys-shape/95154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devfe.st/datascience/third.png" TargetMode="External"/><Relationship Id="rId4" Type="http://schemas.openxmlformats.org/officeDocument/2006/relationships/hyperlink" Target="https://blog.modeanalytics.com/images/post-images/viz-libraries-04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hint.fm/papers/2007-sense.us-CHI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portfolio.cpl.co.uk/CIBSE/201505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://humangeo.github.io/leaflet-dvf/examples/html/minard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ww.swissinfo.ch/eng/who-is-the-best-_the-complete-history-of-every-no--1-tennis-player/4227498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hyperlink" Target="http://projects.nyujournalism.org/newsliteracy2016/topics/dat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Visual </a:t>
            </a:r>
            <a:r>
              <a:rPr lang="en-US" dirty="0" smtClean="0"/>
              <a:t>Storytelling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Subtitle goes 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“It’s </a:t>
            </a:r>
            <a:r>
              <a:rPr lang="en-US" dirty="0"/>
              <a:t>more common NOT to publish than to publish</a:t>
            </a:r>
            <a:r>
              <a:rPr lang="en-US" dirty="0" smtClean="0"/>
              <a:t>.”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>
                <a:hlinkClick r:id="rId2"/>
              </a:rPr>
              <a:t>Sarah Cohen, </a:t>
            </a:r>
            <a:r>
              <a:rPr lang="en-US" sz="1800" i="1" dirty="0">
                <a:hlinkClick r:id="rId2"/>
              </a:rPr>
              <a:t>editor of New York Times computer-assisted reporting team</a:t>
            </a:r>
            <a:r>
              <a:rPr lang="en-US" sz="1800" dirty="0">
                <a:hlinkClick r:id="rId2"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923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Tools for analysis </a:t>
            </a:r>
          </a:p>
          <a:p>
            <a:pPr marL="0" indent="0" algn="ctr">
              <a:buNone/>
            </a:pPr>
            <a:r>
              <a:rPr lang="en-US" dirty="0" smtClean="0"/>
              <a:t>=</a:t>
            </a:r>
          </a:p>
          <a:p>
            <a:pPr marL="0" indent="0" algn="ctr">
              <a:buNone/>
            </a:pPr>
            <a:r>
              <a:rPr lang="en-US" dirty="0" smtClean="0"/>
              <a:t>Tools for presentation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09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Tools for analysis </a:t>
            </a:r>
          </a:p>
          <a:p>
            <a:pPr marL="0" indent="0" algn="ctr">
              <a:buNone/>
            </a:pPr>
            <a:r>
              <a:rPr lang="en-US" dirty="0" smtClean="0"/>
              <a:t>=&gt;</a:t>
            </a:r>
          </a:p>
          <a:p>
            <a:pPr marL="0" indent="0" algn="ctr">
              <a:buNone/>
            </a:pPr>
            <a:r>
              <a:rPr lang="en-US" dirty="0" smtClean="0"/>
              <a:t>Tools for presentation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9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[Placeholder for Custom Graphic]</a:t>
            </a:r>
            <a:endParaRPr lang="en-US" dirty="0"/>
          </a:p>
        </p:txBody>
      </p:sp>
      <p:pic>
        <p:nvPicPr>
          <p:cNvPr id="4" name="Picture 3" descr="Screen Shot 2017-01-20 at 11.47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362200"/>
            <a:ext cx="4902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1-20 at 11.01.57 AM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2918210" cy="2971800"/>
          </a:xfrm>
          <a:prstGeom prst="rect">
            <a:avLst/>
          </a:prstGeom>
          <a:ln>
            <a:solidFill>
              <a:srgbClr val="595959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33913" y="6271736"/>
            <a:ext cx="74956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Histogram: </a:t>
            </a:r>
            <a:r>
              <a:rPr lang="en-US" sz="1400" dirty="0">
                <a:hlinkClick r:id="rId3"/>
              </a:rPr>
              <a:t>https://learn.devfe.st/datascience/</a:t>
            </a:r>
            <a:r>
              <a:rPr lang="en-US" sz="1400" dirty="0" smtClean="0">
                <a:hlinkClick r:id="rId3"/>
              </a:rPr>
              <a:t>third.png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Austin Temp. Chart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https://blog.modeanalytics.com/images/post-images/viz-libraries-04.</a:t>
            </a:r>
            <a:r>
              <a:rPr lang="en-US" sz="1400" dirty="0" smtClean="0">
                <a:hlinkClick r:id="rId4"/>
              </a:rPr>
              <a:t>png</a:t>
            </a:r>
            <a:endParaRPr lang="en-US" sz="1400" dirty="0" smtClean="0"/>
          </a:p>
          <a:p>
            <a:endParaRPr lang="en-US" sz="1400" dirty="0"/>
          </a:p>
        </p:txBody>
      </p:sp>
      <p:pic>
        <p:nvPicPr>
          <p:cNvPr id="6" name="Picture 5" descr="Screen Shot 2017-01-20 at 11.03.21 AM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582" y="1447800"/>
            <a:ext cx="6285222" cy="318493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3179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Analysis/ Stories</a:t>
            </a:r>
            <a:endParaRPr lang="en-US" dirty="0"/>
          </a:p>
        </p:txBody>
      </p:sp>
      <p:pic>
        <p:nvPicPr>
          <p:cNvPr id="4" name="Picture 3" descr="Screen Shot 2017-01-20 at 10.38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502"/>
            <a:ext cx="9144000" cy="56974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3039" y="6288198"/>
            <a:ext cx="36728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http://hint.fm/papers/2007-sense.us-</a:t>
            </a:r>
            <a:r>
              <a:rPr lang="en-US" sz="1400" dirty="0" smtClean="0">
                <a:hlinkClick r:id="rId4"/>
              </a:rPr>
              <a:t>CHI.pdf</a:t>
            </a: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1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0" y="12192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Bebas Neue" charset="0"/>
                <a:cs typeface="Bebas Neue" charset="0"/>
              </a:rPr>
              <a:t>Communicate </a:t>
            </a: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Bebas Neue" charset="0"/>
                <a:cs typeface="Bebas Neue" charset="0"/>
              </a:rPr>
              <a:t>a</a:t>
            </a: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Bebas Neue" charset="0"/>
                <a:cs typeface="Bebas Neue" charset="0"/>
              </a:rPr>
              <a:t> Process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gray">
          <a:xfrm>
            <a:off x="152400" y="2103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68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Processes are messy!</a:t>
            </a:r>
            <a:endParaRPr lang="en-US" dirty="0"/>
          </a:p>
        </p:txBody>
      </p:sp>
      <p:pic>
        <p:nvPicPr>
          <p:cNvPr id="5" name="Picture 4" descr="Screen Shot 2017-01-20 at 11.44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684101"/>
            <a:ext cx="13030709" cy="1573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6474023"/>
            <a:ext cx="5643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Code Image Source</a:t>
            </a:r>
            <a:r>
              <a:rPr lang="en-US" sz="1400" dirty="0"/>
              <a:t>:  http://</a:t>
            </a:r>
            <a:r>
              <a:rPr lang="en-US" sz="1400" dirty="0" err="1"/>
              <a:t>etetoolkit.org</a:t>
            </a:r>
            <a:r>
              <a:rPr lang="en-US" sz="1400" dirty="0"/>
              <a:t>/static/</a:t>
            </a:r>
            <a:r>
              <a:rPr lang="en-US" sz="1400" dirty="0" err="1"/>
              <a:t>img</a:t>
            </a:r>
            <a:r>
              <a:rPr lang="en-US" sz="1400" dirty="0"/>
              <a:t>/</a:t>
            </a:r>
            <a:r>
              <a:rPr lang="en-US" sz="1400" dirty="0" err="1"/>
              <a:t>notebook.alg.png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4336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pic>
        <p:nvPicPr>
          <p:cNvPr id="5" name="Picture 4" descr="Screen Shot 2017-01-20 at 11.40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90" y="1371600"/>
            <a:ext cx="6753910" cy="541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6534584"/>
            <a:ext cx="8347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 Source: http</a:t>
            </a:r>
            <a:r>
              <a:rPr lang="en-US" sz="1400" dirty="0"/>
              <a:t>://</a:t>
            </a:r>
            <a:r>
              <a:rPr lang="en-US" sz="1400" dirty="0" err="1"/>
              <a:t>amsantac.co</a:t>
            </a:r>
            <a:r>
              <a:rPr lang="en-US" sz="1400" dirty="0"/>
              <a:t>/images/2016-06-29-reproducibility-arcpy-jupyter-notebook-r-fig-8.jpg</a:t>
            </a:r>
          </a:p>
        </p:txBody>
      </p:sp>
    </p:spTree>
    <p:extLst>
      <p:ext uri="{BB962C8B-B14F-4D97-AF65-F5344CB8AC3E}">
        <p14:creationId xmlns:p14="http://schemas.microsoft.com/office/powerpoint/2010/main" val="1170202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0" y="12192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Bebas Neue" charset="0"/>
                <a:cs typeface="Bebas Neue" charset="0"/>
              </a:rPr>
              <a:t>Communicate </a:t>
            </a: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Bebas Neue" charset="0"/>
                <a:cs typeface="Bebas Neue" charset="0"/>
              </a:rPr>
              <a:t>t</a:t>
            </a: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 charset="0"/>
                <a:ea typeface="Bebas Neue" charset="0"/>
                <a:cs typeface="Bebas Neue" charset="0"/>
              </a:rPr>
              <a:t>he Findings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gray">
          <a:xfrm>
            <a:off x="152400" y="2103437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3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1024px-Nightingale-mortality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696" y="533400"/>
            <a:ext cx="94653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ansRoslingV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382389"/>
            <a:ext cx="11506200" cy="6475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3400" y="6248400"/>
            <a:ext cx="4835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https://</a:t>
            </a:r>
            <a:r>
              <a:rPr lang="en-US" sz="1400" dirty="0" err="1">
                <a:solidFill>
                  <a:srgbClr val="FFFFFF"/>
                </a:solidFill>
              </a:rPr>
              <a:t>ichef.bbci.co.uk</a:t>
            </a:r>
            <a:r>
              <a:rPr lang="en-US" sz="1400" dirty="0">
                <a:solidFill>
                  <a:srgbClr val="FFFFFF"/>
                </a:solidFill>
              </a:rPr>
              <a:t>/images/</a:t>
            </a:r>
            <a:r>
              <a:rPr lang="en-US" sz="1400" dirty="0" err="1">
                <a:solidFill>
                  <a:srgbClr val="FFFFFF"/>
                </a:solidFill>
              </a:rPr>
              <a:t>ic</a:t>
            </a:r>
            <a:r>
              <a:rPr lang="en-US" sz="1400" dirty="0">
                <a:solidFill>
                  <a:srgbClr val="FFFFFF"/>
                </a:solidFill>
              </a:rPr>
              <a:t>/1920x1080/p02c35nh.jpg</a:t>
            </a:r>
          </a:p>
        </p:txBody>
      </p:sp>
    </p:spTree>
    <p:extLst>
      <p:ext uri="{BB962C8B-B14F-4D97-AF65-F5344CB8AC3E}">
        <p14:creationId xmlns:p14="http://schemas.microsoft.com/office/powerpoint/2010/main" val="137347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/ what is presenting?</a:t>
            </a:r>
          </a:p>
          <a:p>
            <a:r>
              <a:rPr lang="en-US" dirty="0" smtClean="0"/>
              <a:t>Who is the audience?</a:t>
            </a:r>
          </a:p>
          <a:p>
            <a:r>
              <a:rPr lang="en-US" dirty="0" smtClean="0"/>
              <a:t>What are the affordances for the presentation?</a:t>
            </a:r>
          </a:p>
          <a:p>
            <a:r>
              <a:rPr lang="en-US" dirty="0" smtClean="0"/>
              <a:t>How might the story get passed along?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0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agnarok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9600" y="332994"/>
            <a:ext cx="11235600" cy="713460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gray">
          <a:xfrm>
            <a:off x="1219200" y="1143000"/>
            <a:ext cx="9144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US" sz="6600" dirty="0" smtClean="0">
                <a:solidFill>
                  <a:srgbClr val="FFFFFF"/>
                </a:solidFill>
                <a:latin typeface="Bebas Neue" charset="0"/>
                <a:ea typeface="Bebas Neue" charset="0"/>
                <a:cs typeface="Bebas Neue" charset="0"/>
              </a:rPr>
              <a:t>Changing stories </a:t>
            </a:r>
          </a:p>
          <a:p>
            <a:pPr marL="0" indent="0" algn="ctr">
              <a:spcBef>
                <a:spcPts val="0"/>
              </a:spcBef>
              <a:buFontTx/>
              <a:buNone/>
              <a:defRPr/>
            </a:pPr>
            <a:endParaRPr lang="en-US" sz="6600" dirty="0" smtClean="0">
              <a:solidFill>
                <a:schemeClr val="tx1">
                  <a:lumMod val="75000"/>
                  <a:lumOff val="25000"/>
                </a:schemeClr>
              </a:solidFill>
              <a:latin typeface="Bebas Neue" charset="0"/>
              <a:ea typeface="Bebas Neue" charset="0"/>
              <a:cs typeface="Bebas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52400" y="6564868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Image Source: http</a:t>
            </a:r>
            <a:r>
              <a:rPr lang="en-US" dirty="0">
                <a:solidFill>
                  <a:srgbClr val="FFFFFF"/>
                </a:solidFill>
              </a:rPr>
              <a:t>://</a:t>
            </a:r>
            <a:r>
              <a:rPr lang="en-US" dirty="0" err="1">
                <a:solidFill>
                  <a:srgbClr val="FFFFFF"/>
                </a:solidFill>
              </a:rPr>
              <a:t>www.ancient-origins.net</a:t>
            </a:r>
            <a:r>
              <a:rPr lang="en-US" dirty="0">
                <a:solidFill>
                  <a:srgbClr val="FFFFFF"/>
                </a:solidFill>
              </a:rPr>
              <a:t>/myths-legends</a:t>
            </a:r>
            <a:r>
              <a:rPr lang="en-US" dirty="0" smtClean="0">
                <a:solidFill>
                  <a:srgbClr val="FFFFFF"/>
                </a:solidFill>
              </a:rPr>
              <a:t>/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39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Provenance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Citing and or/ linking:</a:t>
            </a:r>
          </a:p>
          <a:p>
            <a:r>
              <a:rPr lang="en-US" dirty="0" smtClean="0"/>
              <a:t>data sources </a:t>
            </a:r>
          </a:p>
          <a:p>
            <a:r>
              <a:rPr lang="en-US" dirty="0"/>
              <a:t>m</a:t>
            </a:r>
            <a:r>
              <a:rPr lang="en-US" dirty="0" smtClean="0"/>
              <a:t>ethodological choices &amp; relevant facts </a:t>
            </a:r>
          </a:p>
          <a:p>
            <a:pPr marL="0" indent="0">
              <a:buNone/>
            </a:pPr>
            <a:r>
              <a:rPr lang="en-US" dirty="0" smtClean="0"/>
              <a:t>Annotating exceptions &amp; corrections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2200" dirty="0" smtClean="0"/>
              <a:t>[</a:t>
            </a:r>
            <a:r>
              <a:rPr lang="en-US" sz="2200" dirty="0" err="1" smtClean="0"/>
              <a:t>Hullman</a:t>
            </a:r>
            <a:r>
              <a:rPr lang="en-US" sz="2200" dirty="0"/>
              <a:t> &amp; </a:t>
            </a:r>
            <a:r>
              <a:rPr lang="en-US" sz="2200" dirty="0" err="1" smtClean="0"/>
              <a:t>Diakopoulos</a:t>
            </a:r>
            <a:r>
              <a:rPr lang="en-US" sz="2200" dirty="0" smtClean="0"/>
              <a:t>, 2011]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68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Visually (e.g., error bars), </a:t>
            </a:r>
          </a:p>
          <a:p>
            <a:pPr marL="0" indent="0">
              <a:buNone/>
            </a:pPr>
            <a:r>
              <a:rPr lang="en-US" dirty="0" smtClean="0"/>
              <a:t>OR textually by describing:</a:t>
            </a:r>
          </a:p>
          <a:p>
            <a:r>
              <a:rPr lang="en-US" dirty="0" smtClean="0"/>
              <a:t>inferential limits</a:t>
            </a:r>
          </a:p>
          <a:p>
            <a:r>
              <a:rPr lang="en-US" dirty="0" smtClean="0"/>
              <a:t>forecast annotations</a:t>
            </a:r>
          </a:p>
          <a:p>
            <a:r>
              <a:rPr lang="en-US" dirty="0" smtClean="0"/>
              <a:t>extrapolated data points (labels)</a:t>
            </a:r>
          </a:p>
          <a:p>
            <a:r>
              <a:rPr lang="en-US" dirty="0"/>
              <a:t>d</a:t>
            </a:r>
            <a:r>
              <a:rPr lang="en-US" dirty="0" smtClean="0"/>
              <a:t>oubt regarding possible conclusions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2200" dirty="0" smtClean="0"/>
              <a:t>[</a:t>
            </a:r>
            <a:r>
              <a:rPr lang="en-US" sz="2200" dirty="0" err="1" smtClean="0"/>
              <a:t>Hullman</a:t>
            </a:r>
            <a:r>
              <a:rPr lang="en-US" sz="2200" dirty="0"/>
              <a:t> &amp; </a:t>
            </a:r>
            <a:r>
              <a:rPr lang="en-US" sz="2200" dirty="0" err="1" smtClean="0"/>
              <a:t>Diakopoulos</a:t>
            </a:r>
            <a:r>
              <a:rPr lang="en-US" sz="2200" dirty="0" smtClean="0"/>
              <a:t>, 2011]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21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Storyteller</a:t>
            </a:r>
            <a:endParaRPr lang="en-US" dirty="0"/>
          </a:p>
        </p:txBody>
      </p:sp>
      <p:pic>
        <p:nvPicPr>
          <p:cNvPr id="6" name="Picture 5" descr="Screen Shot 2017-01-20 at 12.33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133600"/>
            <a:ext cx="5181600" cy="36066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3312" y="1828801"/>
            <a:ext cx="4132920" cy="1219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95959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9400" y="5791200"/>
            <a:ext cx="64008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595959"/>
                </a:solidFill>
              </a:rPr>
              <a:t>Image </a:t>
            </a:r>
            <a:r>
              <a:rPr lang="en-US" sz="1400" dirty="0" smtClean="0">
                <a:solidFill>
                  <a:srgbClr val="595959"/>
                </a:solidFill>
              </a:rPr>
              <a:t>Source </a:t>
            </a:r>
            <a:r>
              <a:rPr lang="en-US" sz="1400" dirty="0">
                <a:solidFill>
                  <a:srgbClr val="595959"/>
                </a:solidFill>
                <a:hlinkClick r:id="rId4"/>
              </a:rPr>
              <a:t>http://portfolio.cpl.co.uk/CIBSE/201505</a:t>
            </a:r>
            <a:r>
              <a:rPr lang="en-US" sz="1400" dirty="0" smtClean="0">
                <a:solidFill>
                  <a:srgbClr val="595959"/>
                </a:solidFill>
                <a:hlinkClick r:id="rId4"/>
              </a:rPr>
              <a:t>/</a:t>
            </a:r>
            <a:r>
              <a:rPr lang="en-US" sz="1400" dirty="0" smtClean="0">
                <a:solidFill>
                  <a:srgbClr val="595959"/>
                </a:solidFill>
              </a:rPr>
              <a:t>profile</a:t>
            </a:r>
            <a:r>
              <a:rPr lang="en-US" sz="1400" dirty="0">
                <a:solidFill>
                  <a:srgbClr val="595959"/>
                </a:solidFill>
              </a:rPr>
              <a:t>-</a:t>
            </a:r>
            <a:r>
              <a:rPr lang="en-US" sz="1400" dirty="0" err="1">
                <a:solidFill>
                  <a:srgbClr val="595959"/>
                </a:solidFill>
              </a:rPr>
              <a:t>florence</a:t>
            </a:r>
            <a:r>
              <a:rPr lang="en-US" sz="1400" dirty="0">
                <a:solidFill>
                  <a:srgbClr val="595959"/>
                </a:solidFill>
              </a:rPr>
              <a:t>-nightingale/</a:t>
            </a:r>
          </a:p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 all have bias!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84100" y="4800600"/>
            <a:ext cx="40737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6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1-20 at 10.08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57200"/>
            <a:ext cx="725863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6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nard_napoleon1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r="7065"/>
          <a:stretch>
            <a:fillRect/>
          </a:stretch>
        </p:blipFill>
        <p:spPr>
          <a:xfrm>
            <a:off x="1" y="838200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327091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1-20 at 10.20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81118"/>
            <a:ext cx="9195615" cy="3976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6019800"/>
            <a:ext cx="53399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http://humangeo.github.io/leaflet-dvf/examples/html/minard.html</a:t>
            </a:r>
            <a:r>
              <a:rPr lang="en-US" sz="1400" dirty="0" smtClean="0">
                <a:hlinkClick r:id="rId4"/>
              </a:rPr>
              <a:t>#</a:t>
            </a: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1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295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0677" y="6397823"/>
            <a:ext cx="5633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onlinehelp.tableau.com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/current/pro/desktop/en-us/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stories.html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92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1-20 at 9.17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920"/>
            <a:ext cx="9255202" cy="5487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49424"/>
            <a:ext cx="85667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http://www.swissinfo.ch/eng</a:t>
            </a:r>
            <a:r>
              <a:rPr lang="en-US" sz="1400" dirty="0" smtClean="0">
                <a:hlinkClick r:id="rId4"/>
              </a:rPr>
              <a:t>/who</a:t>
            </a:r>
            <a:r>
              <a:rPr lang="en-US" sz="1400" dirty="0">
                <a:hlinkClick r:id="rId4"/>
              </a:rPr>
              <a:t>-is-the-best-_the-complete-history-of-every-no--1-tennis-player/</a:t>
            </a:r>
            <a:r>
              <a:rPr lang="en-US" sz="1400" dirty="0" smtClean="0">
                <a:hlinkClick r:id="rId4"/>
              </a:rPr>
              <a:t>42274984</a:t>
            </a: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40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[Placeholder for example image]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0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nvestigation-cycl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3" y="609600"/>
            <a:ext cx="8895347" cy="5633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2200" y="6268565"/>
            <a:ext cx="51347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http://projects.nyujournalism.org/newsliteracy2016/topics/data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14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575</Words>
  <Application>Microsoft Macintosh PowerPoint</Application>
  <PresentationFormat>On-screen Show (4:3)</PresentationFormat>
  <Paragraphs>118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Bebas Neue</vt:lpstr>
      <vt:lpstr>Calibri</vt:lpstr>
      <vt:lpstr>Arial</vt:lpstr>
      <vt:lpstr>Office Theme</vt:lpstr>
      <vt:lpstr>Custom Design</vt:lpstr>
      <vt:lpstr>Visual Storytelling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Collaborative Analysis/ Stories</vt:lpstr>
      <vt:lpstr>PowerPoint Presentation</vt:lpstr>
      <vt:lpstr>PowerPoint Presentation</vt:lpstr>
      <vt:lpstr>Reproducibility</vt:lpstr>
      <vt:lpstr>PowerPoint Presentation</vt:lpstr>
      <vt:lpstr>PowerPoint Presentation</vt:lpstr>
      <vt:lpstr>PowerPoint Presentation</vt:lpstr>
      <vt:lpstr>PowerPoint Presentation</vt:lpstr>
      <vt:lpstr>Data Provenance</vt:lpstr>
      <vt:lpstr>Representing Uncertainty</vt:lpstr>
      <vt:lpstr>The Storyteller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Microsoft Office User</cp:lastModifiedBy>
  <cp:revision>105</cp:revision>
  <dcterms:created xsi:type="dcterms:W3CDTF">2016-03-21T14:12:59Z</dcterms:created>
  <dcterms:modified xsi:type="dcterms:W3CDTF">2017-01-23T20:05:22Z</dcterms:modified>
</cp:coreProperties>
</file>